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86" r:id="rId4"/>
    <p:sldId id="280" r:id="rId5"/>
    <p:sldId id="281" r:id="rId6"/>
    <p:sldId id="287" r:id="rId7"/>
    <p:sldId id="282" r:id="rId8"/>
    <p:sldId id="285" r:id="rId9"/>
    <p:sldId id="288" r:id="rId10"/>
    <p:sldId id="269" r:id="rId11"/>
    <p:sldId id="283" r:id="rId12"/>
    <p:sldId id="284" r:id="rId13"/>
    <p:sldId id="270" r:id="rId14"/>
    <p:sldId id="261" r:id="rId15"/>
    <p:sldId id="262" r:id="rId16"/>
    <p:sldId id="264" r:id="rId17"/>
    <p:sldId id="265" r:id="rId18"/>
    <p:sldId id="266" r:id="rId19"/>
    <p:sldId id="267" r:id="rId20"/>
    <p:sldId id="268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9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XEcwhzsZrK9uX52UFl0qFqbAe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854" autoAdjust="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04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4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69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9477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65834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6858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8038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1759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7796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901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90006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962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98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264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89250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91903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711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094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15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60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1386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735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16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4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0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8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5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0" name="Google Shape;20;p15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5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5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5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5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5"/>
          <p:cNvSpPr txBox="1"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315"/>
              </a:spcBef>
              <a:spcAft>
                <a:spcPts val="0"/>
              </a:spcAft>
              <a:buSzPts val="2284"/>
              <a:buNone/>
              <a:defRPr sz="1575">
                <a:solidFill>
                  <a:schemeClr val="dk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2175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195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17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1523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999309" y="4412457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>
            <a:spLocks noGrp="1"/>
          </p:cNvSpPr>
          <p:nvPr>
            <p:ph type="pic" idx="2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450"/>
              </a:spcBef>
              <a:spcAft>
                <a:spcPts val="45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70"/>
              </a:spcBef>
              <a:spcAft>
                <a:spcPts val="0"/>
              </a:spcAft>
              <a:buSzPts val="1958"/>
              <a:buNone/>
              <a:defRPr sz="13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>
            <a:spLocks noGrp="1"/>
          </p:cNvSpPr>
          <p:nvPr>
            <p:ph type="pic" idx="2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450"/>
              </a:spcBef>
              <a:spcAft>
                <a:spcPts val="450"/>
              </a:spcAft>
              <a:buClr>
                <a:srgbClr val="1186C3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1113234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1523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4" name="Google Shape;104;p28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1"/>
          </p:nvPr>
        </p:nvSpPr>
        <p:spPr>
          <a:xfrm>
            <a:off x="1827609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70"/>
              </a:spcBef>
              <a:spcAft>
                <a:spcPts val="0"/>
              </a:spcAft>
              <a:buSzPts val="1958"/>
              <a:buFont typeface="Corbel"/>
              <a:buNone/>
              <a:defRPr sz="13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2175"/>
              <a:buFont typeface="Corbel"/>
              <a:buNone/>
              <a:defRPr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958"/>
              <a:buFont typeface="Corbel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740"/>
              <a:buFont typeface="Corbel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Font typeface="Corbel"/>
              <a:buNone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9" name="Google Shape;119;p30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2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 rot="5400000">
            <a:off x="3698675" y="-585192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 rot="5400000">
            <a:off x="6048855" y="1764987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1"/>
          </p:nvPr>
        </p:nvSpPr>
        <p:spPr>
          <a:xfrm rot="5400000">
            <a:off x="2206112" y="-578529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213893" y="4400349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1113235" y="2000250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01" algn="l"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2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01" algn="l"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2"/>
          </p:nvPr>
        </p:nvSpPr>
        <p:spPr>
          <a:xfrm>
            <a:off x="1113233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01" algn="l"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3"/>
          </p:nvPr>
        </p:nvSpPr>
        <p:spPr>
          <a:xfrm>
            <a:off x="5160366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4"/>
          </p:nvPr>
        </p:nvSpPr>
        <p:spPr>
          <a:xfrm>
            <a:off x="4955975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01" algn="l"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3946525" y="514350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6712" algn="l">
              <a:spcBef>
                <a:spcPts val="300"/>
              </a:spcBef>
              <a:spcAft>
                <a:spcPts val="0"/>
              </a:spcAft>
              <a:buSzPts val="2175"/>
              <a:buChar char="•"/>
              <a:defRPr sz="1500"/>
            </a:lvl1pPr>
            <a:lvl2pPr marL="914400" lvl="1" indent="-352901" algn="l">
              <a:spcBef>
                <a:spcPts val="450"/>
              </a:spcBef>
              <a:spcAft>
                <a:spcPts val="0"/>
              </a:spcAft>
              <a:buSzPts val="1958"/>
              <a:buChar char="•"/>
              <a:defRPr sz="1350"/>
            </a:lvl2pPr>
            <a:lvl3pPr marL="1371600" lvl="2" indent="-339089" algn="l"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3pPr>
            <a:lvl4pPr marL="1828800" lvl="3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4pPr>
            <a:lvl5pPr marL="2286000" lvl="4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5pPr>
            <a:lvl6pPr marL="2743200" lvl="5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6pPr>
            <a:lvl7pPr marL="3200400" lvl="6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7pPr>
            <a:lvl8pPr marL="3657600" lvl="7" indent="-325278" algn="l"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8pPr>
            <a:lvl9pPr marL="4114800" lvl="8" indent="-325278" algn="l">
              <a:spcBef>
                <a:spcPts val="450"/>
              </a:spcBef>
              <a:spcAft>
                <a:spcPts val="450"/>
              </a:spcAft>
              <a:buSzPts val="1523"/>
              <a:buChar char="•"/>
              <a:defRPr sz="1050"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2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17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4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7" name="Google Shape;7;p14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4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4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4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4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4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4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94335" algn="l" rtl="0"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66712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2175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2901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95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5278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25278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5278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25278" algn="l" rtl="0"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5278" algn="l" rtl="0">
              <a:spcBef>
                <a:spcPts val="450"/>
              </a:spcBef>
              <a:spcAft>
                <a:spcPts val="45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907256" y="496333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Workers Supervision for Construction Safety</a:t>
            </a:r>
            <a:r>
              <a:rPr lang="en-US" sz="41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685859" y="2853960"/>
            <a:ext cx="7857895" cy="68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SzPts val="2610"/>
            </a:pPr>
            <a:r>
              <a:rPr lang="en-US" sz="1800" dirty="0"/>
              <a:t>PHAM,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Kien</a:t>
            </a:r>
            <a:r>
              <a:rPr lang="en-US" sz="1800" dirty="0"/>
              <a:t>		</a:t>
            </a:r>
            <a:r>
              <a:rPr lang="de-DE" sz="1800" dirty="0"/>
              <a:t>DO, Van Quyet</a:t>
            </a:r>
            <a:r>
              <a:rPr lang="en-US" sz="1800" dirty="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853"/>
            <a:ext cx="7477225" cy="572700"/>
          </a:xfrm>
        </p:spPr>
        <p:txBody>
          <a:bodyPr/>
          <a:lstStyle/>
          <a:p>
            <a:r>
              <a:rPr lang="en-US" dirty="0"/>
              <a:t>3. Datasets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073" y="947124"/>
            <a:ext cx="7578572" cy="3662454"/>
          </a:xfrm>
        </p:spPr>
        <p:txBody>
          <a:bodyPr/>
          <a:lstStyle/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Detector: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/>
              <a:t>HABBOF: Human-Aligned Bounding Boxes from Overhead Fisheye cameras</a:t>
            </a:r>
            <a:endParaRPr lang="en-US" sz="16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000000"/>
                </a:solidFill>
                <a:latin typeface="Corbel" panose="020B0503020204020204" pitchFamily="34" charset="0"/>
              </a:rPr>
              <a:t>CEPDOF: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Challenging Events for Person Detection from Overhead Fisheye image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endParaRPr lang="en-US" sz="2100" dirty="0"/>
          </a:p>
          <a:p>
            <a:pPr marL="1710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F4402-3D71-42D1-942A-2D63349E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3" y="3144161"/>
            <a:ext cx="7578572" cy="8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9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853"/>
            <a:ext cx="7477225" cy="572700"/>
          </a:xfrm>
        </p:spPr>
        <p:txBody>
          <a:bodyPr/>
          <a:lstStyle/>
          <a:p>
            <a:r>
              <a:rPr lang="en-US" dirty="0"/>
              <a:t>3. Datasets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073" y="945667"/>
            <a:ext cx="7578572" cy="3588233"/>
          </a:xfrm>
        </p:spPr>
        <p:txBody>
          <a:bodyPr/>
          <a:lstStyle/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Detector:</a:t>
            </a:r>
            <a:b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image from HABBOF		    - image from CEPDOF</a:t>
            </a:r>
            <a:endParaRPr lang="en-US" sz="1800" dirty="0"/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endParaRPr lang="en-US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1710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sz="2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CE0F5D-1950-4B68-B0F3-E54F3B2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85" y="1982058"/>
            <a:ext cx="2551842" cy="25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97A387-C315-497B-B94F-AD03FFB2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982058"/>
            <a:ext cx="2551842" cy="25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87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853"/>
            <a:ext cx="7477225" cy="572700"/>
          </a:xfrm>
        </p:spPr>
        <p:txBody>
          <a:bodyPr/>
          <a:lstStyle/>
          <a:p>
            <a:r>
              <a:rPr lang="en-US" dirty="0"/>
              <a:t>3. Datasets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073" y="573207"/>
            <a:ext cx="7578572" cy="4168606"/>
          </a:xfrm>
        </p:spPr>
        <p:txBody>
          <a:bodyPr/>
          <a:lstStyle/>
          <a:p>
            <a:pPr marL="360000">
              <a:lnSpc>
                <a:spcPct val="110000"/>
              </a:lnSpc>
              <a:spcBef>
                <a:spcPts val="600"/>
              </a:spcBef>
            </a:pPr>
            <a:endParaRPr lang="en-US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Classifier: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scraping, crawling, and cropping from open sources on the internet like Google Images and Shutterstock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safety helmet and safety jacket: 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 of:</a:t>
            </a:r>
            <a:b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20000 images for safety helmet case</a:t>
            </a:r>
            <a:b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- still collecting for safety jacket case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800" dirty="0"/>
          </a:p>
          <a:p>
            <a:pPr marL="1710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2154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165562" y="1340924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4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56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Methodology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05BCDE-C40A-4120-8086-8B91A22CD97B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4.1 Pipeline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18" name="Picture 17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0E05F51D-A5DE-4D35-A4BE-11D8E4B8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10854" cy="2216595"/>
          </a:xfrm>
          <a:prstGeom prst="rect">
            <a:avLst/>
          </a:prstGeom>
        </p:spPr>
      </p:pic>
      <p:pic>
        <p:nvPicPr>
          <p:cNvPr id="20" name="Picture 19" descr="A picture containing text, engine, different&#10;&#10;Description automatically generated">
            <a:extLst>
              <a:ext uri="{FF2B5EF4-FFF2-40B4-BE49-F238E27FC236}">
                <a16:creationId xmlns:a16="http://schemas.microsoft.com/office/drawing/2014/main" id="{51F7912B-BCF8-44DC-A1DF-0E4B553BE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05" y="1435425"/>
            <a:ext cx="2370136" cy="2272649"/>
          </a:xfrm>
          <a:prstGeom prst="rect">
            <a:avLst/>
          </a:prstGeom>
        </p:spPr>
      </p:pic>
      <p:sp>
        <p:nvSpPr>
          <p:cNvPr id="24" name="Google Shape;169;p2">
            <a:extLst>
              <a:ext uri="{FF2B5EF4-FFF2-40B4-BE49-F238E27FC236}">
                <a16:creationId xmlns:a16="http://schemas.microsoft.com/office/drawing/2014/main" id="{248259C4-E1F7-4DE3-9703-88C911091067}"/>
              </a:ext>
            </a:extLst>
          </p:cNvPr>
          <p:cNvSpPr txBox="1">
            <a:spLocks/>
          </p:cNvSpPr>
          <p:nvPr/>
        </p:nvSpPr>
        <p:spPr>
          <a:xfrm>
            <a:off x="710245" y="3086975"/>
            <a:ext cx="2440558" cy="84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</a:rPr>
              <a:t>Multi-Person Detector</a:t>
            </a:r>
            <a:endParaRPr lang="en-US" sz="2000" dirty="0"/>
          </a:p>
        </p:txBody>
      </p:sp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5B02CAB-D2D7-4119-A701-5E84B70E0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093" y="2887161"/>
            <a:ext cx="2370136" cy="2282240"/>
          </a:xfrm>
          <a:prstGeom prst="rect">
            <a:avLst/>
          </a:prstGeom>
        </p:spPr>
      </p:pic>
      <p:sp>
        <p:nvSpPr>
          <p:cNvPr id="34" name="Arrow: Bent 33">
            <a:extLst>
              <a:ext uri="{FF2B5EF4-FFF2-40B4-BE49-F238E27FC236}">
                <a16:creationId xmlns:a16="http://schemas.microsoft.com/office/drawing/2014/main" id="{9588A17B-7356-44B1-BABA-9A80B312B896}"/>
              </a:ext>
            </a:extLst>
          </p:cNvPr>
          <p:cNvSpPr/>
          <p:nvPr/>
        </p:nvSpPr>
        <p:spPr>
          <a:xfrm flipV="1">
            <a:off x="1074420" y="2386080"/>
            <a:ext cx="1859280" cy="943859"/>
          </a:xfrm>
          <a:prstGeom prst="bentArrow">
            <a:avLst>
              <a:gd name="adj1" fmla="val 25000"/>
              <a:gd name="adj2" fmla="val 3324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203E1166-D6F0-4F5E-A124-8B61889F2043}"/>
              </a:ext>
            </a:extLst>
          </p:cNvPr>
          <p:cNvSpPr/>
          <p:nvPr/>
        </p:nvSpPr>
        <p:spPr>
          <a:xfrm rot="5400000">
            <a:off x="6785240" y="1212065"/>
            <a:ext cx="908188" cy="2088548"/>
          </a:xfrm>
          <a:prstGeom prst="bentArrow">
            <a:avLst>
              <a:gd name="adj1" fmla="val 25000"/>
              <a:gd name="adj2" fmla="val 3373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7" name="Google Shape;169;p2">
            <a:extLst>
              <a:ext uri="{FF2B5EF4-FFF2-40B4-BE49-F238E27FC236}">
                <a16:creationId xmlns:a16="http://schemas.microsoft.com/office/drawing/2014/main" id="{8DEAE4C5-946D-4C1A-9CA2-52316A2AE7DB}"/>
              </a:ext>
            </a:extLst>
          </p:cNvPr>
          <p:cNvSpPr txBox="1">
            <a:spLocks/>
          </p:cNvSpPr>
          <p:nvPr/>
        </p:nvSpPr>
        <p:spPr>
          <a:xfrm>
            <a:off x="5955143" y="1083324"/>
            <a:ext cx="2440558" cy="89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</a:rPr>
              <a:t>Binary Image Classifier</a:t>
            </a:r>
            <a:endParaRPr lang="en-US" sz="2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4A701E-9AA0-412C-94C7-08F06945D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259" y="2157878"/>
            <a:ext cx="218173" cy="461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4A85A2-C105-4FC0-A0D7-7F546CE6F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476" y="2155536"/>
            <a:ext cx="207155" cy="461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F89556-EEFC-4FE7-AC05-EFA43E5D7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488" y="1539288"/>
            <a:ext cx="218173" cy="4648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A7FB64-9AA7-4965-A1D2-BBD5A6988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991" y="2066873"/>
            <a:ext cx="244820" cy="4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4.2 Multi-Person Detector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12" name="Picture 11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9C0998A3-B499-498D-8751-755AC8EA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10854" cy="2216595"/>
          </a:xfrm>
          <a:prstGeom prst="rect">
            <a:avLst/>
          </a:prstGeom>
        </p:spPr>
      </p:pic>
      <p:pic>
        <p:nvPicPr>
          <p:cNvPr id="13" name="Picture 12" descr="A picture containing text, engine, different&#10;&#10;Description automatically generated">
            <a:extLst>
              <a:ext uri="{FF2B5EF4-FFF2-40B4-BE49-F238E27FC236}">
                <a16:creationId xmlns:a16="http://schemas.microsoft.com/office/drawing/2014/main" id="{B65A5571-CFCD-4FE1-BDEF-4E33F9E0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905" y="1435425"/>
            <a:ext cx="2370136" cy="2272649"/>
          </a:xfrm>
          <a:prstGeom prst="rect">
            <a:avLst/>
          </a:prstGeom>
        </p:spPr>
      </p:pic>
      <p:sp>
        <p:nvSpPr>
          <p:cNvPr id="14" name="Google Shape;169;p2">
            <a:extLst>
              <a:ext uri="{FF2B5EF4-FFF2-40B4-BE49-F238E27FC236}">
                <a16:creationId xmlns:a16="http://schemas.microsoft.com/office/drawing/2014/main" id="{6F96BC17-A5B9-4ED2-AF80-AED1CDE1B209}"/>
              </a:ext>
            </a:extLst>
          </p:cNvPr>
          <p:cNvSpPr txBox="1">
            <a:spLocks/>
          </p:cNvSpPr>
          <p:nvPr/>
        </p:nvSpPr>
        <p:spPr>
          <a:xfrm>
            <a:off x="710245" y="3086975"/>
            <a:ext cx="2440558" cy="84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</a:rPr>
              <a:t>Multi-Person Detector</a:t>
            </a:r>
            <a:endParaRPr lang="en-US" sz="2000" dirty="0"/>
          </a:p>
        </p:txBody>
      </p: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1FA2396-1A0A-44DE-90E9-4B03A3AC68E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795093" y="2887161"/>
            <a:ext cx="2370136" cy="2282240"/>
          </a:xfrm>
          <a:prstGeom prst="rect">
            <a:avLst/>
          </a:prstGeom>
          <a:noFill/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1719E3AC-CF8E-445D-A810-A4E9240F7D47}"/>
              </a:ext>
            </a:extLst>
          </p:cNvPr>
          <p:cNvSpPr/>
          <p:nvPr/>
        </p:nvSpPr>
        <p:spPr>
          <a:xfrm flipV="1">
            <a:off x="1074420" y="2386080"/>
            <a:ext cx="1859280" cy="943859"/>
          </a:xfrm>
          <a:prstGeom prst="bentArrow">
            <a:avLst>
              <a:gd name="adj1" fmla="val 25000"/>
              <a:gd name="adj2" fmla="val 3324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1EDA46C-19B4-498A-9A7C-38509AAB3CDA}"/>
              </a:ext>
            </a:extLst>
          </p:cNvPr>
          <p:cNvSpPr/>
          <p:nvPr/>
        </p:nvSpPr>
        <p:spPr>
          <a:xfrm rot="5400000">
            <a:off x="6785240" y="1196825"/>
            <a:ext cx="908188" cy="2088548"/>
          </a:xfrm>
          <a:prstGeom prst="bentArrow">
            <a:avLst>
              <a:gd name="adj1" fmla="val 25000"/>
              <a:gd name="adj2" fmla="val 33737"/>
              <a:gd name="adj3" fmla="val 25000"/>
              <a:gd name="adj4" fmla="val 4375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18" name="Google Shape;169;p2">
            <a:extLst>
              <a:ext uri="{FF2B5EF4-FFF2-40B4-BE49-F238E27FC236}">
                <a16:creationId xmlns:a16="http://schemas.microsoft.com/office/drawing/2014/main" id="{FC2F4103-8A8D-4896-B71E-4C3966D074DE}"/>
              </a:ext>
            </a:extLst>
          </p:cNvPr>
          <p:cNvSpPr txBox="1">
            <a:spLocks/>
          </p:cNvSpPr>
          <p:nvPr/>
        </p:nvSpPr>
        <p:spPr>
          <a:xfrm>
            <a:off x="5955143" y="1083324"/>
            <a:ext cx="2440558" cy="89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solidFill>
                  <a:schemeClr val="tx2"/>
                </a:solidFill>
                <a:latin typeface="Corbel" panose="020B0503020204020204" pitchFamily="34" charset="0"/>
              </a:rPr>
              <a:t>Binary Image Classifier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B9F6BB33-A667-4EAE-AE55-B7E2E80FA8FA}"/>
              </a:ext>
            </a:extLst>
          </p:cNvPr>
          <p:cNvSpPr/>
          <p:nvPr/>
        </p:nvSpPr>
        <p:spPr>
          <a:xfrm flipV="1">
            <a:off x="1859280" y="3877558"/>
            <a:ext cx="1074420" cy="755452"/>
          </a:xfrm>
          <a:prstGeom prst="bentArrow">
            <a:avLst>
              <a:gd name="adj1" fmla="val 25000"/>
              <a:gd name="adj2" fmla="val 3324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A94F34-57E5-4625-9016-26AFEBB21287}"/>
              </a:ext>
            </a:extLst>
          </p:cNvPr>
          <p:cNvSpPr/>
          <p:nvPr/>
        </p:nvSpPr>
        <p:spPr>
          <a:xfrm>
            <a:off x="3150803" y="4028281"/>
            <a:ext cx="986857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>
                <a:latin typeface="Corbel" panose="020B0503020204020204" pitchFamily="34" charset="0"/>
              </a:rPr>
              <a:t>RAPiD</a:t>
            </a:r>
            <a:endParaRPr lang="en-HK" sz="2000" dirty="0">
              <a:latin typeface="Corbel" panose="020B05030202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FAB60E-5C11-4D83-9283-DE0A8B39EE70}"/>
              </a:ext>
            </a:extLst>
          </p:cNvPr>
          <p:cNvSpPr/>
          <p:nvPr/>
        </p:nvSpPr>
        <p:spPr>
          <a:xfrm>
            <a:off x="4028408" y="3654901"/>
            <a:ext cx="3147060" cy="14173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Corbel" panose="020B0503020204020204" pitchFamily="34" charset="0"/>
              </a:rPr>
              <a:t>end-to-end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arbitrarily-rotated bounding</a:t>
            </a:r>
            <a:br>
              <a:rPr lang="en-HK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HK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boxes</a:t>
            </a:r>
            <a:endParaRPr lang="en-HK" sz="20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1500" dirty="0">
                <a:solidFill>
                  <a:srgbClr val="000000"/>
                </a:solidFill>
                <a:latin typeface="Corbel" panose="020B0503020204020204" pitchFamily="34" charset="0"/>
              </a:rPr>
              <a:t>YOLO-based</a:t>
            </a:r>
            <a:endParaRPr lang="en-HK" sz="1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1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69CFF-4F04-4829-9C6E-FF8A4FC2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648" y="1870951"/>
            <a:ext cx="5958704" cy="16760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4.2.1 </a:t>
            </a:r>
            <a:r>
              <a:rPr lang="en-US" sz="3000" dirty="0" err="1">
                <a:latin typeface="Corbel" panose="020B0503020204020204" pitchFamily="34" charset="0"/>
              </a:rPr>
              <a:t>RAPiD</a:t>
            </a:r>
            <a:r>
              <a:rPr lang="en-US" sz="3000" dirty="0">
                <a:latin typeface="Corbel" panose="020B0503020204020204" pitchFamily="34" charset="0"/>
              </a:rPr>
              <a:t> Architecture 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7F360-0624-4F50-9C97-2BA09AC4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70" y="793432"/>
            <a:ext cx="3157538" cy="856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32FCF-26EC-4EE5-A6E1-9D86B91FC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530" y="3768030"/>
            <a:ext cx="3288030" cy="1041908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8622977A-BD24-48A1-9646-FC692C4986B1}"/>
              </a:ext>
            </a:extLst>
          </p:cNvPr>
          <p:cNvSpPr/>
          <p:nvPr/>
        </p:nvSpPr>
        <p:spPr>
          <a:xfrm rot="5400000" flipV="1">
            <a:off x="2371548" y="807663"/>
            <a:ext cx="981197" cy="1148954"/>
          </a:xfrm>
          <a:prstGeom prst="bentArrow">
            <a:avLst>
              <a:gd name="adj1" fmla="val 7772"/>
              <a:gd name="adj2" fmla="val 16549"/>
              <a:gd name="adj3" fmla="val 21442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18DC699-901D-4F58-85DB-65D5166C7499}"/>
              </a:ext>
            </a:extLst>
          </p:cNvPr>
          <p:cNvSpPr/>
          <p:nvPr/>
        </p:nvSpPr>
        <p:spPr>
          <a:xfrm>
            <a:off x="3632370" y="1382139"/>
            <a:ext cx="147150" cy="488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4F86FD5-FEBD-422D-9AF0-CCA8546A6E47}"/>
              </a:ext>
            </a:extLst>
          </p:cNvPr>
          <p:cNvSpPr/>
          <p:nvPr/>
        </p:nvSpPr>
        <p:spPr>
          <a:xfrm rot="5400000">
            <a:off x="6504264" y="1277184"/>
            <a:ext cx="407910" cy="779622"/>
          </a:xfrm>
          <a:prstGeom prst="bentArrow">
            <a:avLst>
              <a:gd name="adj1" fmla="val 2126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01EB3D28-40E9-489D-82AE-3043DD8023CF}"/>
              </a:ext>
            </a:extLst>
          </p:cNvPr>
          <p:cNvSpPr/>
          <p:nvPr/>
        </p:nvSpPr>
        <p:spPr>
          <a:xfrm rot="10800000">
            <a:off x="6389370" y="3597414"/>
            <a:ext cx="771645" cy="929046"/>
          </a:xfrm>
          <a:prstGeom prst="bentArrow">
            <a:avLst>
              <a:gd name="adj1" fmla="val 11389"/>
              <a:gd name="adj2" fmla="val 15619"/>
              <a:gd name="adj3" fmla="val 26975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1B4CBD-49EC-44D3-85E8-1C98B4D5D1BB}"/>
              </a:ext>
            </a:extLst>
          </p:cNvPr>
          <p:cNvSpPr/>
          <p:nvPr/>
        </p:nvSpPr>
        <p:spPr>
          <a:xfrm>
            <a:off x="1943100" y="1221701"/>
            <a:ext cx="344569" cy="317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HK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9CC9C0-49E2-432D-9702-37E995B4CA90}"/>
              </a:ext>
            </a:extLst>
          </p:cNvPr>
          <p:cNvSpPr/>
          <p:nvPr/>
        </p:nvSpPr>
        <p:spPr>
          <a:xfrm>
            <a:off x="3854764" y="1622526"/>
            <a:ext cx="344569" cy="317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H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C1CA52-0E8E-4A80-8304-AFE281BD12B8}"/>
              </a:ext>
            </a:extLst>
          </p:cNvPr>
          <p:cNvSpPr/>
          <p:nvPr/>
        </p:nvSpPr>
        <p:spPr>
          <a:xfrm>
            <a:off x="6700953" y="1075612"/>
            <a:ext cx="344569" cy="3175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HK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1B5D6C-64A2-421E-9E7A-0FA250767972}"/>
              </a:ext>
            </a:extLst>
          </p:cNvPr>
          <p:cNvSpPr/>
          <p:nvPr/>
        </p:nvSpPr>
        <p:spPr>
          <a:xfrm>
            <a:off x="7161015" y="4418054"/>
            <a:ext cx="344569" cy="3175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146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4.2.2 Why </a:t>
            </a:r>
            <a:r>
              <a:rPr lang="en-US" sz="3000" dirty="0" err="1">
                <a:latin typeface="Corbel" panose="020B0503020204020204" pitchFamily="34" charset="0"/>
              </a:rPr>
              <a:t>RAPiD</a:t>
            </a:r>
            <a:r>
              <a:rPr lang="en-US" sz="3000" dirty="0">
                <a:latin typeface="Corbel" panose="020B0503020204020204" pitchFamily="34" charset="0"/>
              </a:rPr>
              <a:t> ?</a:t>
            </a:r>
            <a:endParaRPr lang="en-HK" sz="3000" dirty="0">
              <a:latin typeface="Corbel" panose="020B05030202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BBF4B1-8419-41C6-ACB1-558771197D27}"/>
              </a:ext>
            </a:extLst>
          </p:cNvPr>
          <p:cNvSpPr/>
          <p:nvPr/>
        </p:nvSpPr>
        <p:spPr>
          <a:xfrm>
            <a:off x="1170908" y="635951"/>
            <a:ext cx="7500652" cy="94488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Corbel" panose="020B0503020204020204" pitchFamily="34" charset="0"/>
              </a:rPr>
              <a:t>Continuous, periodic loss function for bounding-box angle </a:t>
            </a:r>
            <a:endParaRPr lang="en-US" sz="1500" dirty="0">
              <a:latin typeface="Corbel" panose="020B05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14599-7194-4DC2-9E0D-A3489E76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28" y="1662112"/>
            <a:ext cx="3567113" cy="1819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7BC7AA-D356-4009-A52B-B132AF901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08" y="2159951"/>
            <a:ext cx="2837784" cy="1244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746EFA-CC10-42FC-BF2A-563D99D1E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08" y="1759267"/>
            <a:ext cx="2837784" cy="400684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EF01F187-8C6F-4A3B-81ED-68E8D34703EF}"/>
              </a:ext>
            </a:extLst>
          </p:cNvPr>
          <p:cNvSpPr/>
          <p:nvPr/>
        </p:nvSpPr>
        <p:spPr>
          <a:xfrm>
            <a:off x="4122420" y="2514600"/>
            <a:ext cx="944880" cy="2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F7048C3-4BBE-4B52-8AF3-958E6F294D95}"/>
              </a:ext>
            </a:extLst>
          </p:cNvPr>
          <p:cNvSpPr/>
          <p:nvPr/>
        </p:nvSpPr>
        <p:spPr>
          <a:xfrm>
            <a:off x="3017520" y="3607322"/>
            <a:ext cx="6019800" cy="124437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Corbel" panose="020B0503020204020204" pitchFamily="34" charset="0"/>
              </a:rPr>
              <a:t>facilitates arbitrarily-oriented bounding boxes capable of handling a wide range of human-body poses</a:t>
            </a:r>
            <a:endParaRPr lang="en-US" sz="1500" dirty="0">
              <a:latin typeface="Corbel" panose="020B0503020204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E846754-A951-4315-81A2-48D6EB00AE29}"/>
              </a:ext>
            </a:extLst>
          </p:cNvPr>
          <p:cNvSpPr/>
          <p:nvPr/>
        </p:nvSpPr>
        <p:spPr>
          <a:xfrm>
            <a:off x="1783080" y="4082620"/>
            <a:ext cx="944880" cy="293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1517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05BCDE-C40A-4120-8086-8B91A22CD97B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4.3 Binary Image Classifier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18" name="Picture 17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0E05F51D-A5DE-4D35-A4BE-11D8E4B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2310854" cy="2216595"/>
          </a:xfrm>
          <a:prstGeom prst="rect">
            <a:avLst/>
          </a:prstGeom>
        </p:spPr>
      </p:pic>
      <p:sp>
        <p:nvSpPr>
          <p:cNvPr id="24" name="Google Shape;169;p2">
            <a:extLst>
              <a:ext uri="{FF2B5EF4-FFF2-40B4-BE49-F238E27FC236}">
                <a16:creationId xmlns:a16="http://schemas.microsoft.com/office/drawing/2014/main" id="{248259C4-E1F7-4DE3-9703-88C911091067}"/>
              </a:ext>
            </a:extLst>
          </p:cNvPr>
          <p:cNvSpPr txBox="1">
            <a:spLocks/>
          </p:cNvSpPr>
          <p:nvPr/>
        </p:nvSpPr>
        <p:spPr>
          <a:xfrm>
            <a:off x="710245" y="3086975"/>
            <a:ext cx="2440558" cy="84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Multi-Person Detector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5B02CAB-D2D7-4119-A701-5E84B70E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93" y="2887161"/>
            <a:ext cx="2370136" cy="2282240"/>
          </a:xfrm>
          <a:prstGeom prst="rect">
            <a:avLst/>
          </a:prstGeom>
        </p:spPr>
      </p:pic>
      <p:sp>
        <p:nvSpPr>
          <p:cNvPr id="34" name="Arrow: Bent 33">
            <a:extLst>
              <a:ext uri="{FF2B5EF4-FFF2-40B4-BE49-F238E27FC236}">
                <a16:creationId xmlns:a16="http://schemas.microsoft.com/office/drawing/2014/main" id="{9588A17B-7356-44B1-BABA-9A80B312B896}"/>
              </a:ext>
            </a:extLst>
          </p:cNvPr>
          <p:cNvSpPr/>
          <p:nvPr/>
        </p:nvSpPr>
        <p:spPr>
          <a:xfrm flipV="1">
            <a:off x="1074420" y="2386080"/>
            <a:ext cx="1859280" cy="943859"/>
          </a:xfrm>
          <a:prstGeom prst="bentArrow">
            <a:avLst>
              <a:gd name="adj1" fmla="val 25000"/>
              <a:gd name="adj2" fmla="val 33248"/>
              <a:gd name="adj3" fmla="val 25000"/>
              <a:gd name="adj4" fmla="val 4375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203E1166-D6F0-4F5E-A124-8B61889F2043}"/>
              </a:ext>
            </a:extLst>
          </p:cNvPr>
          <p:cNvSpPr/>
          <p:nvPr/>
        </p:nvSpPr>
        <p:spPr>
          <a:xfrm rot="5400000">
            <a:off x="6785240" y="1212065"/>
            <a:ext cx="908188" cy="2088548"/>
          </a:xfrm>
          <a:prstGeom prst="bentArrow">
            <a:avLst>
              <a:gd name="adj1" fmla="val 25000"/>
              <a:gd name="adj2" fmla="val 3373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7" name="Google Shape;169;p2">
            <a:extLst>
              <a:ext uri="{FF2B5EF4-FFF2-40B4-BE49-F238E27FC236}">
                <a16:creationId xmlns:a16="http://schemas.microsoft.com/office/drawing/2014/main" id="{8DEAE4C5-946D-4C1A-9CA2-52316A2AE7DB}"/>
              </a:ext>
            </a:extLst>
          </p:cNvPr>
          <p:cNvSpPr txBox="1">
            <a:spLocks/>
          </p:cNvSpPr>
          <p:nvPr/>
        </p:nvSpPr>
        <p:spPr>
          <a:xfrm>
            <a:off x="5955143" y="1083324"/>
            <a:ext cx="2440558" cy="89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280"/>
              </a:spcBef>
              <a:spcAft>
                <a:spcPts val="600"/>
              </a:spcAft>
              <a:buSzPts val="2030"/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</a:rPr>
              <a:t>Binary Image Classifier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C99E-8407-48A4-9A8D-A16B5677C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259" y="2157878"/>
            <a:ext cx="218173" cy="461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9576C-7AA7-45E8-822D-9F62B04D5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476" y="2155536"/>
            <a:ext cx="207155" cy="461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70002-1A31-4AFE-96BF-B2E87CB9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488" y="1539288"/>
            <a:ext cx="218173" cy="464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C1DF7-C7DB-48B1-A9EF-22FA570C9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991" y="2066873"/>
            <a:ext cx="244820" cy="464803"/>
          </a:xfrm>
          <a:prstGeom prst="rect">
            <a:avLst/>
          </a:prstGeom>
        </p:spPr>
      </p:pic>
      <p:pic>
        <p:nvPicPr>
          <p:cNvPr id="19" name="Picture 18" descr="A picture containing text, engine, different&#10;&#10;Description automatically generated">
            <a:extLst>
              <a:ext uri="{FF2B5EF4-FFF2-40B4-BE49-F238E27FC236}">
                <a16:creationId xmlns:a16="http://schemas.microsoft.com/office/drawing/2014/main" id="{D08D37B7-2E59-4486-9E01-FEA0BC3C5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7905" y="1435425"/>
            <a:ext cx="2370136" cy="227264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1231DB0-2B0B-4C0C-9D39-ECA3B181042F}"/>
              </a:ext>
            </a:extLst>
          </p:cNvPr>
          <p:cNvSpPr/>
          <p:nvPr/>
        </p:nvSpPr>
        <p:spPr>
          <a:xfrm rot="10800000">
            <a:off x="5738041" y="4296520"/>
            <a:ext cx="892218" cy="35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784CF-EF63-4DE4-8578-1DCCC48FD6AE}"/>
              </a:ext>
            </a:extLst>
          </p:cNvPr>
          <p:cNvSpPr/>
          <p:nvPr/>
        </p:nvSpPr>
        <p:spPr>
          <a:xfrm>
            <a:off x="4088063" y="4137658"/>
            <a:ext cx="186708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latin typeface="Corbel" panose="020B0503020204020204" pitchFamily="34" charset="0"/>
              </a:rPr>
              <a:t>EfficientNetV2</a:t>
            </a:r>
            <a:endParaRPr lang="en-HK" sz="1800" dirty="0">
              <a:latin typeface="Corbel" panose="020B05030202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7EFD6A-56D0-4D8F-8257-EB9CF01463C2}"/>
              </a:ext>
            </a:extLst>
          </p:cNvPr>
          <p:cNvSpPr/>
          <p:nvPr/>
        </p:nvSpPr>
        <p:spPr>
          <a:xfrm>
            <a:off x="1316622" y="3918394"/>
            <a:ext cx="2891233" cy="14173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new family of CNN for classification</a:t>
            </a:r>
            <a:endParaRPr lang="en-US" sz="20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Neural Architecture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150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Progressive Learning</a:t>
            </a:r>
            <a:r>
              <a:rPr lang="en-HK" sz="1500" dirty="0">
                <a:latin typeface="Corbel" panose="020B0503020204020204" pitchFamily="34" charset="0"/>
              </a:rPr>
              <a:t> </a:t>
            </a:r>
            <a:br>
              <a:rPr lang="en-HK" sz="2000" dirty="0"/>
            </a:br>
            <a:r>
              <a:rPr lang="en-HK" sz="1500" dirty="0">
                <a:latin typeface="Corbel" panose="020B0503020204020204" pitchFamily="34" charset="0"/>
              </a:rPr>
              <a:t> </a:t>
            </a:r>
            <a:br>
              <a:rPr lang="en-HK" sz="2000" dirty="0"/>
            </a:br>
            <a:endParaRPr lang="en-HK" sz="1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02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4.3.1 EfficientNetV2 Architecture 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CF422-7FD3-4048-A3B4-6CD43BDC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924240"/>
            <a:ext cx="3743325" cy="345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D6D612-A0B0-44A9-B68D-2AC13AD5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79" y="1686557"/>
            <a:ext cx="4770984" cy="193293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A32B9A-2CE3-4E9C-9815-C85349FFD6C4}"/>
              </a:ext>
            </a:extLst>
          </p:cNvPr>
          <p:cNvSpPr/>
          <p:nvPr/>
        </p:nvSpPr>
        <p:spPr>
          <a:xfrm>
            <a:off x="-843643" y="354870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500" i="1" dirty="0">
                <a:latin typeface="Corbel" panose="020B0503020204020204" pitchFamily="34" charset="0"/>
              </a:rPr>
              <a:t>Full architecture of EfficientNetV2-S </a:t>
            </a:r>
            <a:endParaRPr lang="en-HK" sz="1500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"/>
          <p:cNvGrpSpPr/>
          <p:nvPr/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61" name="Google Shape;161;p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2" name="Google Shape;162;p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3" name="Google Shape;163;p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4" name="Google Shape;164;p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65" name="Google Shape;165;p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6" name="Google Shape;166;p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67" name="Google Shape;16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6090722" y="1873545"/>
            <a:ext cx="25959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</a:pPr>
            <a:r>
              <a:rPr lang="en-US" sz="3600" dirty="0"/>
              <a:t>Rundown</a:t>
            </a:r>
            <a:endParaRPr dirty="0"/>
          </a:p>
        </p:txBody>
      </p:sp>
      <p:grpSp>
        <p:nvGrpSpPr>
          <p:cNvPr id="170" name="Google Shape;170;p2"/>
          <p:cNvGrpSpPr/>
          <p:nvPr/>
        </p:nvGrpSpPr>
        <p:grpSpPr>
          <a:xfrm>
            <a:off x="665036" y="-3572"/>
            <a:ext cx="3761187" cy="5147072"/>
            <a:chOff x="2928938" y="-4763"/>
            <a:chExt cx="5014912" cy="6862763"/>
          </a:xfrm>
        </p:grpSpPr>
        <p:sp>
          <p:nvSpPr>
            <p:cNvPr id="171" name="Google Shape;171;p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" name="Google Shape;172;p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3" name="Google Shape;173;p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4" name="Google Shape;174;p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75" name="Google Shape;175;p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76" name="Google Shape;176;p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7" name="Google Shape;177;p2"/>
          <p:cNvSpPr/>
          <p:nvPr/>
        </p:nvSpPr>
        <p:spPr>
          <a:xfrm>
            <a:off x="492519" y="486698"/>
            <a:ext cx="5140825" cy="3923973"/>
          </a:xfrm>
          <a:prstGeom prst="roundRect">
            <a:avLst>
              <a:gd name="adj" fmla="val 4834"/>
            </a:avLst>
          </a:prstGeom>
          <a:solidFill>
            <a:schemeClr val="l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cap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    Overview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   Objectives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cap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     Datasets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cap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Methodology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Preliminary Result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cap="none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  References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                  Q&amp;A</a:t>
            </a:r>
            <a:endParaRPr sz="3500" b="0" i="0" u="none" strike="noStrike" cap="none" dirty="0">
              <a:solidFill>
                <a:schemeClr val="tx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F1B70A-B83D-47EC-A76D-B0E4BC5EB810}"/>
              </a:ext>
            </a:extLst>
          </p:cNvPr>
          <p:cNvSpPr/>
          <p:nvPr/>
        </p:nvSpPr>
        <p:spPr>
          <a:xfrm>
            <a:off x="756286" y="746760"/>
            <a:ext cx="4608194" cy="33525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7136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4.3.2 Why EfficientNetV2 ?</a:t>
            </a:r>
            <a:endParaRPr lang="en-HK" sz="30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46961-A856-44AA-B0D5-3A2D6B391181}"/>
              </a:ext>
            </a:extLst>
          </p:cNvPr>
          <p:cNvSpPr txBox="1"/>
          <p:nvPr/>
        </p:nvSpPr>
        <p:spPr>
          <a:xfrm>
            <a:off x="2263594" y="1259265"/>
            <a:ext cx="463804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6.8x smaller in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</a:rPr>
              <a:t>M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uch faster in terms of training and inference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Maintain similar or even higher classification accuracy</a:t>
            </a:r>
            <a:r>
              <a:rPr lang="en-US" sz="2500" dirty="0">
                <a:latin typeface="Corbel" panose="020B0503020204020204" pitchFamily="34" charset="0"/>
              </a:rPr>
              <a:t> </a:t>
            </a:r>
            <a:br>
              <a:rPr lang="en-US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8500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165562" y="1340924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dirty="0">
                <a:solidFill>
                  <a:schemeClr val="tx1"/>
                </a:solidFill>
                <a:latin typeface="Corbel" panose="020B0503020204020204" pitchFamily="34" charset="0"/>
              </a:rPr>
              <a:t>5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56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Preliminary Result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77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"/>
          <p:cNvGrpSpPr/>
          <p:nvPr/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84" name="Google Shape;184;p3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5" name="Google Shape;185;p3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6" name="Google Shape;186;p3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7" name="Google Shape;187;p3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88" name="Google Shape;188;p3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89" name="Google Shape;189;p3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0" name="Google Shape;19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HK"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0E64D6-E6C4-4DB3-9789-2A966BAC52E0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5.1 </a:t>
            </a:r>
            <a:r>
              <a:rPr lang="en-HK" sz="300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Multi-Person Detector Progress</a:t>
            </a:r>
            <a:r>
              <a:rPr lang="en-HK" sz="3000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3BA5E-8E93-4358-8BD1-32B4047B5760}"/>
              </a:ext>
            </a:extLst>
          </p:cNvPr>
          <p:cNvSpPr txBox="1"/>
          <p:nvPr/>
        </p:nvSpPr>
        <p:spPr>
          <a:xfrm>
            <a:off x="113108" y="761353"/>
            <a:ext cx="63114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RAPiD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architecture implementation </a:t>
            </a: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</a:rPr>
              <a:t>Training and Fine-tuning process          ~</a:t>
            </a:r>
            <a:r>
              <a:rPr lang="en-US" sz="2500" dirty="0">
                <a:latin typeface="+mj-lt"/>
              </a:rPr>
              <a:t>80%</a:t>
            </a:r>
            <a:br>
              <a:rPr lang="en-US" dirty="0"/>
            </a:br>
            <a:endParaRPr lang="en-H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0230BF-3194-4EC9-8FF3-DD2E8EECC025}"/>
                  </a:ext>
                </a:extLst>
              </p:cNvPr>
              <p:cNvSpPr txBox="1"/>
              <p:nvPr/>
            </p:nvSpPr>
            <p:spPr>
              <a:xfrm>
                <a:off x="5271394" y="670647"/>
                <a:ext cx="7366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30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HK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0230BF-3194-4EC9-8FF3-DD2E8EECC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94" y="670647"/>
                <a:ext cx="7366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CC0E368-55C0-42B1-88B4-5B13FAC09F35}"/>
              </a:ext>
            </a:extLst>
          </p:cNvPr>
          <p:cNvSpPr/>
          <p:nvPr/>
        </p:nvSpPr>
        <p:spPr>
          <a:xfrm>
            <a:off x="1546755" y="2162956"/>
            <a:ext cx="528320" cy="293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036922-BEB5-43F2-840E-9AC0399A6CFA}"/>
              </a:ext>
            </a:extLst>
          </p:cNvPr>
          <p:cNvSpPr/>
          <p:nvPr/>
        </p:nvSpPr>
        <p:spPr>
          <a:xfrm>
            <a:off x="2259264" y="1771237"/>
            <a:ext cx="1400175" cy="10772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500" dirty="0">
                <a:solidFill>
                  <a:schemeClr val="tx1"/>
                </a:solidFill>
                <a:latin typeface="Corbel" panose="020B0503020204020204" pitchFamily="34" charset="0"/>
              </a:rPr>
              <a:t>Resize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500" dirty="0">
                <a:solidFill>
                  <a:schemeClr val="tx1"/>
                </a:solidFill>
                <a:latin typeface="Corbel" panose="020B0503020204020204" pitchFamily="34" charset="0"/>
              </a:rPr>
              <a:t>Normalize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500" dirty="0">
                <a:solidFill>
                  <a:schemeClr val="tx1"/>
                </a:solidFill>
                <a:latin typeface="Corbel" panose="020B0503020204020204" pitchFamily="34" charset="0"/>
              </a:rPr>
              <a:t>Convert to tensor</a:t>
            </a:r>
            <a:endParaRPr lang="en-HK" sz="15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36A1FF8-C530-4EF2-B4BF-BC40A282AD9A}"/>
              </a:ext>
            </a:extLst>
          </p:cNvPr>
          <p:cNvSpPr/>
          <p:nvPr/>
        </p:nvSpPr>
        <p:spPr>
          <a:xfrm>
            <a:off x="1936635" y="2893383"/>
            <a:ext cx="1981200" cy="4465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latin typeface="Corbel" panose="020B0503020204020204" pitchFamily="34" charset="0"/>
              </a:rPr>
              <a:t>Preprocessing process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489801A-D5E9-4F52-B573-F49B53BF9C56}"/>
              </a:ext>
            </a:extLst>
          </p:cNvPr>
          <p:cNvSpPr/>
          <p:nvPr/>
        </p:nvSpPr>
        <p:spPr>
          <a:xfrm>
            <a:off x="3826849" y="2162956"/>
            <a:ext cx="528320" cy="293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3A4FDF2-A623-4835-8E07-82F72B3F6806}"/>
              </a:ext>
            </a:extLst>
          </p:cNvPr>
          <p:cNvSpPr/>
          <p:nvPr/>
        </p:nvSpPr>
        <p:spPr>
          <a:xfrm>
            <a:off x="-259849" y="2739660"/>
            <a:ext cx="2164080" cy="82590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rbel" panose="020B0503020204020204" pitchFamily="34" charset="0"/>
              </a:rPr>
              <a:t>Datasets: </a:t>
            </a:r>
            <a:r>
              <a:rPr lang="en-HK" sz="1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CEPDOF and HABBOF</a:t>
            </a:r>
            <a:r>
              <a:rPr lang="en-HK" sz="1200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1200" dirty="0">
                <a:latin typeface="Corbel" panose="020B0503020204020204" pitchFamily="34" charset="0"/>
              </a:rPr>
              <a:t>Images + Annotations</a:t>
            </a:r>
          </a:p>
        </p:txBody>
      </p:sp>
      <p:pic>
        <p:nvPicPr>
          <p:cNvPr id="30" name="Picture 2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075C769-7C61-4883-A619-D744703F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8" y="1712854"/>
            <a:ext cx="1124007" cy="1124007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ACB97B-2BF3-4112-AD10-79BA2925C5EA}"/>
              </a:ext>
            </a:extLst>
          </p:cNvPr>
          <p:cNvSpPr/>
          <p:nvPr/>
        </p:nvSpPr>
        <p:spPr>
          <a:xfrm>
            <a:off x="4091009" y="2858166"/>
            <a:ext cx="2247900" cy="6705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rbel" panose="020B0503020204020204" pitchFamily="34" charset="0"/>
              </a:rPr>
              <a:t>Normalized tensors of</a:t>
            </a:r>
          </a:p>
          <a:p>
            <a:pPr algn="ctr"/>
            <a:r>
              <a:rPr lang="en-US" sz="1200" dirty="0">
                <a:latin typeface="Corbel" panose="020B0503020204020204" pitchFamily="34" charset="0"/>
              </a:rPr>
              <a:t>1024x1024 spatial resolution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B55377-3596-4D9D-88E1-2184A0CC5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956" y="1667943"/>
            <a:ext cx="1400175" cy="128587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D0E9DB-830B-447D-BACF-EC5CECF1A380}"/>
              </a:ext>
            </a:extLst>
          </p:cNvPr>
          <p:cNvSpPr/>
          <p:nvPr/>
        </p:nvSpPr>
        <p:spPr>
          <a:xfrm>
            <a:off x="273959" y="3571222"/>
            <a:ext cx="2247900" cy="10772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learning rate = 1e-4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momentum 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weight decay = 5e-4</a:t>
            </a:r>
            <a:endParaRPr lang="en-US" sz="15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D0C4E46-A04A-4BFE-BEE4-EF8F35447480}"/>
              </a:ext>
            </a:extLst>
          </p:cNvPr>
          <p:cNvSpPr/>
          <p:nvPr/>
        </p:nvSpPr>
        <p:spPr>
          <a:xfrm>
            <a:off x="407309" y="4640106"/>
            <a:ext cx="1981200" cy="4465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rbel" panose="020B0503020204020204" pitchFamily="34" charset="0"/>
              </a:rPr>
              <a:t>SGD Optimizer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A144A92A-C141-40EB-8C20-ECF200D8BC29}"/>
              </a:ext>
            </a:extLst>
          </p:cNvPr>
          <p:cNvSpPr/>
          <p:nvPr/>
        </p:nvSpPr>
        <p:spPr>
          <a:xfrm>
            <a:off x="2864759" y="3990816"/>
            <a:ext cx="447040" cy="446518"/>
          </a:xfrm>
          <a:prstGeom prst="plus">
            <a:avLst>
              <a:gd name="adj" fmla="val 3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051AF0-BCB5-4368-8F2D-3FBCAFA62615}"/>
              </a:ext>
            </a:extLst>
          </p:cNvPr>
          <p:cNvSpPr/>
          <p:nvPr/>
        </p:nvSpPr>
        <p:spPr>
          <a:xfrm>
            <a:off x="3659439" y="3558739"/>
            <a:ext cx="2114550" cy="10772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orbel" panose="020B0503020204020204" pitchFamily="34" charset="0"/>
              </a:rPr>
              <a:t>b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atch size = 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</a:t>
            </a:r>
            <a:r>
              <a:rPr lang="en-US" sz="1500" u="none" strike="noStrike" cap="none" dirty="0">
                <a:solidFill>
                  <a:srgbClr val="000000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poch </a:t>
            </a:r>
            <a:r>
              <a:rPr lang="en-HK" sz="1500" u="none" strike="noStrike" cap="none" dirty="0">
                <a:solidFill>
                  <a:srgbClr val="202124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~</a:t>
            </a:r>
            <a:r>
              <a:rPr lang="en-US" sz="1500" u="none" strike="noStrike" cap="none" dirty="0">
                <a:solidFill>
                  <a:srgbClr val="000000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 100</a:t>
            </a:r>
            <a:r>
              <a:rPr lang="en-HK" sz="1500" b="0" i="0" dirty="0">
                <a:solidFill>
                  <a:srgbClr val="202124"/>
                </a:solidFill>
                <a:effectLst/>
                <a:latin typeface="Google Sans"/>
              </a:rPr>
              <a:t>               ≈ </a:t>
            </a:r>
            <a:r>
              <a:rPr lang="en-US" sz="1500" u="none" strike="noStrike" cap="none" dirty="0">
                <a:solidFill>
                  <a:srgbClr val="000000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200000 iterations</a:t>
            </a:r>
            <a:endParaRPr lang="en-US" sz="15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DF463E9-2D25-4482-85DA-7DF775B63121}"/>
              </a:ext>
            </a:extLst>
          </p:cNvPr>
          <p:cNvSpPr/>
          <p:nvPr/>
        </p:nvSpPr>
        <p:spPr>
          <a:xfrm>
            <a:off x="3529272" y="4626870"/>
            <a:ext cx="2374884" cy="4465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rbel" panose="020B0503020204020204" pitchFamily="34" charset="0"/>
              </a:rPr>
              <a:t>Training hyperparameters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CFFFFF0-2D94-4EFF-A025-2DD65CF4DF4A}"/>
              </a:ext>
            </a:extLst>
          </p:cNvPr>
          <p:cNvSpPr/>
          <p:nvPr/>
        </p:nvSpPr>
        <p:spPr>
          <a:xfrm>
            <a:off x="6161671" y="1768379"/>
            <a:ext cx="419449" cy="3038229"/>
          </a:xfrm>
          <a:prstGeom prst="rightBrace">
            <a:avLst>
              <a:gd name="adj1" fmla="val 373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DFC83F-ED3D-4E69-991F-752E8AE59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65" y="1422759"/>
            <a:ext cx="2218390" cy="1663793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718602F-91C2-4B6E-9774-07AA913C5DC2}"/>
              </a:ext>
            </a:extLst>
          </p:cNvPr>
          <p:cNvSpPr/>
          <p:nvPr/>
        </p:nvSpPr>
        <p:spPr>
          <a:xfrm>
            <a:off x="2101888" y="3578715"/>
            <a:ext cx="1981200" cy="4465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rbel" panose="020B0503020204020204" pitchFamily="34" charset="0"/>
              </a:rPr>
              <a:t>Configuration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A14795-7FA6-4752-9635-A45349244D79}"/>
              </a:ext>
            </a:extLst>
          </p:cNvPr>
          <p:cNvSpPr/>
          <p:nvPr/>
        </p:nvSpPr>
        <p:spPr>
          <a:xfrm>
            <a:off x="6657209" y="3064234"/>
            <a:ext cx="2374884" cy="4465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rbel" panose="020B0503020204020204" pitchFamily="34" charset="0"/>
              </a:rPr>
              <a:t>Loss decreases over epoch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0E12D9A-4B4B-4CDF-8442-096EE4A6DFC0}"/>
              </a:ext>
            </a:extLst>
          </p:cNvPr>
          <p:cNvSpPr/>
          <p:nvPr/>
        </p:nvSpPr>
        <p:spPr>
          <a:xfrm rot="5400000">
            <a:off x="7715351" y="3482075"/>
            <a:ext cx="296678" cy="25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4215E-8453-4597-B05E-D08EF2F9F8AD}"/>
              </a:ext>
            </a:extLst>
          </p:cNvPr>
          <p:cNvSpPr/>
          <p:nvPr/>
        </p:nvSpPr>
        <p:spPr>
          <a:xfrm>
            <a:off x="6779299" y="3799723"/>
            <a:ext cx="2192456" cy="123463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At first glance, detector is correctly implemented and trained</a:t>
            </a:r>
            <a:endParaRPr lang="en-HK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8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5.1.1 Quantitative Result</a:t>
            </a:r>
            <a:endParaRPr lang="en-HK" sz="3000" dirty="0">
              <a:latin typeface="Corbel" panose="020B0503020204020204" pitchFamily="34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F92390A-D21C-419F-B9B3-7C3A8148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20" y="4022841"/>
            <a:ext cx="4119245" cy="95885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ACD13437-A4C3-46D9-9D57-F118176DEFB4}"/>
              </a:ext>
            </a:extLst>
          </p:cNvPr>
          <p:cNvSpPr/>
          <p:nvPr/>
        </p:nvSpPr>
        <p:spPr>
          <a:xfrm rot="5400000">
            <a:off x="4858266" y="103469"/>
            <a:ext cx="492919" cy="7065169"/>
          </a:xfrm>
          <a:prstGeom prst="rightBrace">
            <a:avLst>
              <a:gd name="adj1" fmla="val 4288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F65C1-7A15-42B5-A9E8-BA6D2EA5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540" y="1260987"/>
            <a:ext cx="2313010" cy="1578764"/>
          </a:xfrm>
          <a:prstGeom prst="rect">
            <a:avLst/>
          </a:prstGeom>
        </p:spPr>
      </p:pic>
      <p:pic>
        <p:nvPicPr>
          <p:cNvPr id="1026" name="Picture 2" descr="F-score - Wikipedia">
            <a:extLst>
              <a:ext uri="{FF2B5EF4-FFF2-40B4-BE49-F238E27FC236}">
                <a16:creationId xmlns:a16="http://schemas.microsoft.com/office/drawing/2014/main" id="{BFD39481-89A2-47D1-A0CF-C9B0D1C5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35" y="562037"/>
            <a:ext cx="1614845" cy="29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E27187-F671-4889-A984-32E44DD760D5}"/>
              </a:ext>
            </a:extLst>
          </p:cNvPr>
          <p:cNvSpPr txBox="1"/>
          <p:nvPr/>
        </p:nvSpPr>
        <p:spPr>
          <a:xfrm>
            <a:off x="6444055" y="2945695"/>
            <a:ext cx="1992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Average Precision (AP) at </a:t>
            </a:r>
            <a:r>
              <a:rPr lang="en-US" sz="1400" dirty="0" err="1">
                <a:latin typeface="Corbel" panose="020B0503020204020204" pitchFamily="34" charset="0"/>
                <a:cs typeface="Times New Roman" panose="02020603050405020304" pitchFamily="18" charset="0"/>
              </a:rPr>
              <a:t>IoU</a:t>
            </a:r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 = 0.5 (AP</a:t>
            </a:r>
            <a:r>
              <a:rPr lang="en-US" sz="1400" baseline="-25000" dirty="0">
                <a:latin typeface="Corbel" panose="020B0503020204020204" pitchFamily="34" charset="0"/>
                <a:cs typeface="Times New Roman" panose="02020603050405020304" pitchFamily="18" charset="0"/>
              </a:rPr>
              <a:t>50</a:t>
            </a:r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endParaRPr lang="en-HK" dirty="0">
              <a:latin typeface="Corbel" panose="020B05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B0CF2-7205-4F00-B4E0-56B28B5E482A}"/>
              </a:ext>
            </a:extLst>
          </p:cNvPr>
          <p:cNvSpPr txBox="1"/>
          <p:nvPr/>
        </p:nvSpPr>
        <p:spPr>
          <a:xfrm>
            <a:off x="1862955" y="2898405"/>
            <a:ext cx="1989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F-measure at a fixed 0.3 confidence threshold </a:t>
            </a:r>
            <a:endParaRPr lang="en-HK" dirty="0">
              <a:latin typeface="Corbel" panose="020B0503020204020204" pitchFamily="34" charset="0"/>
            </a:endParaRPr>
          </a:p>
        </p:txBody>
      </p:sp>
      <p:pic>
        <p:nvPicPr>
          <p:cNvPr id="1030" name="Picture 6" descr="What is the F-1 measure and why is it useful for imbalanced class problems?  - The Data Scientist">
            <a:extLst>
              <a:ext uri="{FF2B5EF4-FFF2-40B4-BE49-F238E27FC236}">
                <a16:creationId xmlns:a16="http://schemas.microsoft.com/office/drawing/2014/main" id="{AED63AB5-185C-4669-98B6-397B90D6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1" y="1674708"/>
            <a:ext cx="2535034" cy="75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6334DE-099F-4E20-84CF-24DDEC9BBE98}"/>
              </a:ext>
            </a:extLst>
          </p:cNvPr>
          <p:cNvSpPr/>
          <p:nvPr/>
        </p:nvSpPr>
        <p:spPr>
          <a:xfrm>
            <a:off x="6062422" y="4285466"/>
            <a:ext cx="283409" cy="293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BE28AD-3E50-4D88-820E-917874B7CA24}"/>
              </a:ext>
            </a:extLst>
          </p:cNvPr>
          <p:cNvSpPr/>
          <p:nvPr/>
        </p:nvSpPr>
        <p:spPr>
          <a:xfrm>
            <a:off x="6444055" y="3759906"/>
            <a:ext cx="1992495" cy="123463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 Lower but close Can be improved !</a:t>
            </a:r>
            <a:endParaRPr lang="en-HK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5.1.2 Qualitative Result</a:t>
            </a:r>
            <a:endParaRPr lang="en-HK" sz="3000" dirty="0">
              <a:latin typeface="Corbel" panose="020B05030202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B18D42-57F3-41BD-AD1D-5CF99C463284}"/>
              </a:ext>
            </a:extLst>
          </p:cNvPr>
          <p:cNvGrpSpPr/>
          <p:nvPr/>
        </p:nvGrpSpPr>
        <p:grpSpPr>
          <a:xfrm>
            <a:off x="2727644" y="670560"/>
            <a:ext cx="4844732" cy="4073525"/>
            <a:chOff x="0" y="0"/>
            <a:chExt cx="5113340" cy="45107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E8BCB6-D134-415B-A82B-4949AD68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12060" cy="2214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6152766-B138-4DF4-8BDA-D8767183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600" y="0"/>
              <a:ext cx="2491740" cy="2213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A picture containing engine, round&#10;&#10;Description automatically generated">
              <a:extLst>
                <a:ext uri="{FF2B5EF4-FFF2-40B4-BE49-F238E27FC236}">
                  <a16:creationId xmlns:a16="http://schemas.microsoft.com/office/drawing/2014/main" id="{B5C87215-4C92-4862-9A8F-545C68118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" y="2314922"/>
              <a:ext cx="2506345" cy="2195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 descr="A high angle view of a building&#10;&#10;Description automatically generated with low confidence">
              <a:extLst>
                <a:ext uri="{FF2B5EF4-FFF2-40B4-BE49-F238E27FC236}">
                  <a16:creationId xmlns:a16="http://schemas.microsoft.com/office/drawing/2014/main" id="{2F203F1C-FA6B-43ED-A561-4D8AF146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220" y="2314922"/>
              <a:ext cx="2484120" cy="2195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4342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955C7C-7A2F-480C-92D9-A000E50F677E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5.1.3 Further Improvement</a:t>
            </a:r>
            <a:endParaRPr lang="en-HK" sz="30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B7A3E-1C42-49B9-BEC3-E4ECDCD40C48}"/>
              </a:ext>
            </a:extLst>
          </p:cNvPr>
          <p:cNvSpPr txBox="1"/>
          <p:nvPr/>
        </p:nvSpPr>
        <p:spPr>
          <a:xfrm>
            <a:off x="1142410" y="727710"/>
            <a:ext cx="7494383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  <a:cs typeface="Times New Roman" panose="02020603050405020304" pitchFamily="18" charset="0"/>
              </a:rPr>
              <a:t>Cross validating</a:t>
            </a:r>
          </a:p>
          <a:p>
            <a:r>
              <a:rPr lang="en-US" sz="2500" dirty="0">
                <a:latin typeface="Corbel" panose="020B0503020204020204" pitchFamily="34" charset="0"/>
                <a:cs typeface="Times New Roman" panose="02020603050405020304" pitchFamily="18" charset="0"/>
              </a:rPr>
              <a:t>      Ex. using CEPDOF for training and   			           HABBOF for validating</a:t>
            </a: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  <a:cs typeface="Times New Roman" panose="02020603050405020304" pitchFamily="18" charset="0"/>
              </a:rPr>
              <a:t>Adopting more complex augmentation methods to diversify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  <a:cs typeface="Times New Roman" panose="02020603050405020304" pitchFamily="18" charset="0"/>
              </a:rPr>
              <a:t>Hyperparameters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  <a:cs typeface="Times New Roman" panose="02020603050405020304" pitchFamily="18" charset="0"/>
              </a:rPr>
              <a:t>Different optimizers </a:t>
            </a:r>
          </a:p>
          <a:p>
            <a:r>
              <a:rPr lang="en-US" sz="4000" dirty="0">
                <a:latin typeface="Corbel" panose="020B0503020204020204" pitchFamily="34" charset="0"/>
                <a:cs typeface="Times New Roman" panose="02020603050405020304" pitchFamily="18" charset="0"/>
              </a:rPr>
              <a:t>…</a:t>
            </a:r>
            <a:endParaRPr lang="en-HK" sz="4000" dirty="0"/>
          </a:p>
        </p:txBody>
      </p:sp>
    </p:spTree>
    <p:extLst>
      <p:ext uri="{BB962C8B-B14F-4D97-AF65-F5344CB8AC3E}">
        <p14:creationId xmlns:p14="http://schemas.microsoft.com/office/powerpoint/2010/main" val="3266753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"/>
          <p:cNvGrpSpPr/>
          <p:nvPr/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84" name="Google Shape;184;p3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5" name="Google Shape;185;p3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6" name="Google Shape;186;p3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7" name="Google Shape;187;p3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88" name="Google Shape;188;p3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89" name="Google Shape;189;p3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0" name="Google Shape;19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HK"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0E64D6-E6C4-4DB3-9789-2A966BAC52E0}"/>
              </a:ext>
            </a:extLst>
          </p:cNvPr>
          <p:cNvSpPr/>
          <p:nvPr/>
        </p:nvSpPr>
        <p:spPr>
          <a:xfrm>
            <a:off x="-1" y="0"/>
            <a:ext cx="9165230" cy="670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rbel" panose="020B0503020204020204" pitchFamily="34" charset="0"/>
              </a:rPr>
              <a:t>5.1 </a:t>
            </a:r>
            <a:r>
              <a:rPr lang="en-HK" sz="300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Binary Image Classifier Progress</a:t>
            </a:r>
            <a:r>
              <a:rPr lang="en-HK" sz="3000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3BA5E-8E93-4358-8BD1-32B4047B5760}"/>
              </a:ext>
            </a:extLst>
          </p:cNvPr>
          <p:cNvSpPr txBox="1"/>
          <p:nvPr/>
        </p:nvSpPr>
        <p:spPr>
          <a:xfrm>
            <a:off x="763786" y="1354284"/>
            <a:ext cx="7452123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EfficientNetV2 architecture implementation  </a:t>
            </a:r>
            <a:r>
              <a:rPr lang="en-US" sz="2500" dirty="0">
                <a:latin typeface="Corbel" panose="020B0503020204020204" pitchFamily="34" charset="0"/>
              </a:rPr>
              <a:t>~</a:t>
            </a:r>
            <a:r>
              <a:rPr lang="en-US" sz="2500" dirty="0">
                <a:latin typeface="+mj-lt"/>
              </a:rPr>
              <a:t>80%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orbel" panose="020B0503020204020204" pitchFamily="34" charset="0"/>
              </a:rPr>
              <a:t>Training and Fine-tuning process </a:t>
            </a:r>
            <a:r>
              <a:rPr lang="en-US" sz="2500" dirty="0">
                <a:latin typeface="+mj-lt"/>
              </a:rPr>
              <a:t>   </a:t>
            </a:r>
          </a:p>
          <a:p>
            <a:r>
              <a:rPr lang="en-US" sz="2500" dirty="0">
                <a:latin typeface="+mj-lt"/>
              </a:rPr>
              <a:t>	</a:t>
            </a:r>
            <a:r>
              <a:rPr lang="en-US" sz="2500" dirty="0">
                <a:latin typeface="Corbel" panose="020B0503020204020204" pitchFamily="34" charset="0"/>
              </a:rPr>
              <a:t>Limited resource               </a:t>
            </a:r>
            <a:r>
              <a:rPr lang="en-US" sz="2500" dirty="0">
                <a:latin typeface="+mj-lt"/>
              </a:rPr>
              <a:t>0%</a:t>
            </a:r>
            <a:br>
              <a:rPr lang="en-US" dirty="0"/>
            </a:br>
            <a:endParaRPr lang="en-HK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B145AB1-2BA9-4E8D-9819-A63DDE25C219}"/>
              </a:ext>
            </a:extLst>
          </p:cNvPr>
          <p:cNvSpPr/>
          <p:nvPr/>
        </p:nvSpPr>
        <p:spPr>
          <a:xfrm>
            <a:off x="4339828" y="3100387"/>
            <a:ext cx="300038" cy="57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561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"/>
          <p:cNvGrpSpPr/>
          <p:nvPr/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161" name="Google Shape;161;p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2" name="Google Shape;162;p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3" name="Google Shape;163;p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4" name="Google Shape;164;p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65" name="Google Shape;165;p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6" name="Google Shape;166;p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67" name="Google Shape;16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70" name="Google Shape;170;p2"/>
          <p:cNvGrpSpPr/>
          <p:nvPr/>
        </p:nvGrpSpPr>
        <p:grpSpPr>
          <a:xfrm>
            <a:off x="665036" y="-3572"/>
            <a:ext cx="3761187" cy="5147072"/>
            <a:chOff x="2928938" y="-4763"/>
            <a:chExt cx="5014912" cy="6862763"/>
          </a:xfrm>
        </p:grpSpPr>
        <p:sp>
          <p:nvSpPr>
            <p:cNvPr id="171" name="Google Shape;171;p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" name="Google Shape;172;p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3" name="Google Shape;173;p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4" name="Google Shape;174;p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75" name="Google Shape;175;p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76" name="Google Shape;176;p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7" name="Google Shape;177;p2"/>
          <p:cNvSpPr/>
          <p:nvPr/>
        </p:nvSpPr>
        <p:spPr>
          <a:xfrm>
            <a:off x="492519" y="486698"/>
            <a:ext cx="5140825" cy="3923973"/>
          </a:xfrm>
          <a:prstGeom prst="roundRect">
            <a:avLst>
              <a:gd name="adj" fmla="val 4834"/>
            </a:avLst>
          </a:prstGeom>
          <a:solidFill>
            <a:schemeClr val="l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HK" sz="11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Nations Environment Programme. 2020 Global Status Report for Buildings and Construction: Towards a Zero-emission, Efficient and Resilient Buildings and Construction Sector. Nairobi, 2020.</a:t>
            </a:r>
            <a:endParaRPr lang="vi-VN" sz="11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latin typeface="Corbel" panose="020B0503020204020204" pitchFamily="34" charset="0"/>
                <a:cs typeface="Times New Roman" panose="02020603050405020304" pitchFamily="18" charset="0"/>
              </a:rPr>
              <a:t>CPWR – The Center for Construction Research and Training. </a:t>
            </a:r>
            <a:r>
              <a:rPr lang="en-HK" sz="1100" dirty="0">
                <a:latin typeface="Corbel" panose="020B0503020204020204" pitchFamily="34" charset="0"/>
                <a:cs typeface="Times New Roman" panose="02020603050405020304" pitchFamily="18" charset="0"/>
              </a:rPr>
              <a:t>Data Bulletin: </a:t>
            </a:r>
            <a:r>
              <a:rPr lang="en-US" sz="1100" dirty="0">
                <a:latin typeface="Corbel" panose="020B0503020204020204" pitchFamily="34" charset="0"/>
                <a:cs typeface="Times New Roman" panose="02020603050405020304" pitchFamily="18" charset="0"/>
              </a:rPr>
              <a:t>Fatal Injury Trends in the Construction Industry, 02 2021</a:t>
            </a:r>
            <a:endParaRPr lang="vi-VN" sz="110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0" i="0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T. </a:t>
            </a:r>
            <a:r>
              <a:rPr lang="en-US" sz="1100" b="0" i="0" dirty="0" err="1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Anojan</a:t>
            </a:r>
            <a:r>
              <a:rPr lang="en-US" sz="1100" b="0" i="0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 and C. S. A. </a:t>
            </a:r>
            <a:r>
              <a:rPr lang="en-US" sz="1100" b="0" i="0" dirty="0" err="1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Siriwardana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sz="1100" b="0" i="0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A Study to Investigate the Factors Affecting Construction Worker Performance. In </a:t>
            </a:r>
            <a:r>
              <a:rPr lang="en-US" sz="1100" b="0" i="1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2021 Moratuwa Engineering Research Conference (</a:t>
            </a:r>
            <a:r>
              <a:rPr lang="en-US" sz="1100" b="0" i="1" dirty="0" err="1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MERCon</a:t>
            </a:r>
            <a:r>
              <a:rPr lang="en-US" sz="1100" b="0" i="1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US" sz="1100" b="0" i="0" dirty="0">
                <a:effectLst/>
                <a:latin typeface="Corbel" panose="020B050302020402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, pages 13–18, 2021.</a:t>
            </a:r>
            <a:endParaRPr lang="en-US" sz="1100" u="sng" dirty="0">
              <a:latin typeface="Corbel" panose="020B050302020402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HK" sz="1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Z. Duan, M. Ozan </a:t>
            </a:r>
            <a:r>
              <a:rPr lang="en-HK" sz="1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Tezcan</a:t>
            </a:r>
            <a:r>
              <a:rPr lang="en-HK" sz="1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H. Nakamura, P. Ishwar, and J. Konrad. Rapid: Rotation-aware people detection in overhead fisheye images. In </a:t>
            </a:r>
            <a:r>
              <a:rPr lang="en-HK" sz="1100" i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 IEEE/CVF Conference on Computer Vision and Pattern Recognition Workshops (CVPRW)</a:t>
            </a:r>
            <a:r>
              <a:rPr lang="en-HK" sz="1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pages 2700–2709, 2020.</a:t>
            </a:r>
          </a:p>
          <a:p>
            <a:pPr marL="342900" indent="-3429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 Tan and Q. V. Le.   Efficientnetv2:  Smaller models and faster </a:t>
            </a:r>
            <a:r>
              <a:rPr lang="en-US" sz="11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training.ArXiv</a:t>
            </a:r>
            <a:r>
              <a:rPr lang="en-US" sz="11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abs/2104.00298, 2021</a:t>
            </a:r>
            <a:endParaRPr sz="1100" b="0" i="0" u="none" strike="noStrike" cap="none" dirty="0">
              <a:solidFill>
                <a:schemeClr val="tx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F1B70A-B83D-47EC-A76D-B0E4BC5EB810}"/>
              </a:ext>
            </a:extLst>
          </p:cNvPr>
          <p:cNvSpPr/>
          <p:nvPr/>
        </p:nvSpPr>
        <p:spPr>
          <a:xfrm>
            <a:off x="756286" y="746760"/>
            <a:ext cx="4608194" cy="33525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2" name="Google Shape;154;p1">
            <a:extLst>
              <a:ext uri="{FF2B5EF4-FFF2-40B4-BE49-F238E27FC236}">
                <a16:creationId xmlns:a16="http://schemas.microsoft.com/office/drawing/2014/main" id="{CD2A35F0-4728-47BD-9D91-C9CBC90FB904}"/>
              </a:ext>
            </a:extLst>
          </p:cNvPr>
          <p:cNvSpPr txBox="1">
            <a:spLocks/>
          </p:cNvSpPr>
          <p:nvPr/>
        </p:nvSpPr>
        <p:spPr>
          <a:xfrm>
            <a:off x="5040498" y="1091597"/>
            <a:ext cx="4422852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4600"/>
            </a:pPr>
            <a:r>
              <a:rPr lang="en-US" sz="6700" dirty="0">
                <a:solidFill>
                  <a:schemeClr val="tx1"/>
                </a:solidFill>
                <a:latin typeface="Corbel" panose="020B0503020204020204" pitchFamily="34" charset="0"/>
              </a:rPr>
              <a:t>6</a:t>
            </a:r>
            <a:br>
              <a:rPr lang="en-US" sz="4100" dirty="0">
                <a:solidFill>
                  <a:schemeClr val="tx1"/>
                </a:solidFill>
                <a:latin typeface="Corbel" panose="020B0503020204020204" pitchFamily="34" charset="0"/>
              </a:rPr>
            </a:br>
            <a:br>
              <a:rPr lang="en-US" sz="4100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5600" dirty="0">
                <a:solidFill>
                  <a:schemeClr val="tx1"/>
                </a:solidFill>
                <a:latin typeface="Corbel" panose="020B0503020204020204" pitchFamily="34" charset="0"/>
              </a:rPr>
              <a:t>References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3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5416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165562" y="64294"/>
            <a:ext cx="7329488" cy="47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Thanks for </a:t>
            </a:r>
            <a:r>
              <a:rPr lang="en-US" sz="6700" dirty="0">
                <a:solidFill>
                  <a:schemeClr val="tx1"/>
                </a:solidFill>
                <a:latin typeface="Corbel" panose="020B0503020204020204" pitchFamily="34" charset="0"/>
              </a:rPr>
              <a:t>L</a:t>
            </a: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istening !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5600" dirty="0">
                <a:solidFill>
                  <a:schemeClr val="tx1"/>
                </a:solidFill>
                <a:latin typeface="Corbel" panose="020B0503020204020204" pitchFamily="34" charset="0"/>
              </a:rPr>
              <a:t>QA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0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165562" y="1340924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Overview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3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774"/>
            <a:ext cx="7477225" cy="572700"/>
          </a:xfrm>
        </p:spPr>
        <p:txBody>
          <a:bodyPr/>
          <a:lstStyle/>
          <a:p>
            <a:r>
              <a:rPr lang="en-US" dirty="0"/>
              <a:t>1. Overview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383" y="886169"/>
            <a:ext cx="3294044" cy="865514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 construction industry </a:t>
            </a:r>
            <a:r>
              <a:rPr lang="en-US" dirty="0">
                <a:solidFill>
                  <a:srgbClr val="00B050"/>
                </a:solidFill>
              </a:rPr>
              <a:t>grows</a:t>
            </a:r>
            <a:r>
              <a:rPr lang="en-US" dirty="0"/>
              <a:t> significantly every year</a:t>
            </a:r>
            <a:endParaRPr lang="vi-VN" dirty="0"/>
          </a:p>
        </p:txBody>
      </p:sp>
      <p:pic>
        <p:nvPicPr>
          <p:cNvPr id="1026" name="Picture 2" descr="Building Images | Free Vectors, Stock Photos &amp; PSD">
            <a:extLst>
              <a:ext uri="{FF2B5EF4-FFF2-40B4-BE49-F238E27FC236}">
                <a16:creationId xmlns:a16="http://schemas.microsoft.com/office/drawing/2014/main" id="{DC3B72ED-0561-4FC5-A665-9A523564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03" y="181778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2C1E4C-1B90-4BC8-9708-689CA0D3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01" y="1817781"/>
            <a:ext cx="1752852" cy="14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D3DDC0-1D51-49CC-BE2E-33A916FC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46" y="1817782"/>
            <a:ext cx="1810706" cy="149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2FB2FFB-08DF-4A58-A050-8E65AA4BB50A}"/>
              </a:ext>
            </a:extLst>
          </p:cNvPr>
          <p:cNvSpPr/>
          <p:nvPr/>
        </p:nvSpPr>
        <p:spPr>
          <a:xfrm>
            <a:off x="4095331" y="2227728"/>
            <a:ext cx="815248" cy="3367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C20D2D-052B-48E1-B3BA-FCF18D6280D1}"/>
              </a:ext>
            </a:extLst>
          </p:cNvPr>
          <p:cNvSpPr txBox="1">
            <a:spLocks/>
          </p:cNvSpPr>
          <p:nvPr/>
        </p:nvSpPr>
        <p:spPr>
          <a:xfrm>
            <a:off x="5253943" y="889152"/>
            <a:ext cx="3294044" cy="86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# accidents </a:t>
            </a:r>
            <a:r>
              <a:rPr lang="en-US" dirty="0"/>
              <a:t>in construction site also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DC3F2EB-D5A4-49A9-BBB6-AD32B4564636}"/>
              </a:ext>
            </a:extLst>
          </p:cNvPr>
          <p:cNvSpPr txBox="1">
            <a:spLocks/>
          </p:cNvSpPr>
          <p:nvPr/>
        </p:nvSpPr>
        <p:spPr>
          <a:xfrm>
            <a:off x="2158756" y="3964043"/>
            <a:ext cx="6280164" cy="86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186C3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186C3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Raise the need to enhance the safety.</a:t>
            </a:r>
            <a:br>
              <a:rPr lang="en-US" dirty="0"/>
            </a:br>
            <a:r>
              <a:rPr lang="en-US" dirty="0"/>
              <a:t>Our FOCUS: workers, wearing safety items</a:t>
            </a:r>
          </a:p>
        </p:txBody>
      </p:sp>
    </p:spTree>
    <p:extLst>
      <p:ext uri="{BB962C8B-B14F-4D97-AF65-F5344CB8AC3E}">
        <p14:creationId xmlns:p14="http://schemas.microsoft.com/office/powerpoint/2010/main" val="347591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5750"/>
            <a:ext cx="7477225" cy="572700"/>
          </a:xfrm>
        </p:spPr>
        <p:txBody>
          <a:bodyPr/>
          <a:lstStyle/>
          <a:p>
            <a:r>
              <a:rPr lang="en-US" dirty="0"/>
              <a:t>1. Overview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1F06BB-F632-49CA-A31F-7A3690C61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2086" y="1066750"/>
                <a:ext cx="6961514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Previous methods</a:t>
                </a:r>
                <a:r>
                  <a:rPr lang="en-US" sz="2400" dirty="0"/>
                  <a:t>: Some drawbacks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rely on </a:t>
                </a:r>
                <a:r>
                  <a:rPr lang="en-US" b="1" dirty="0"/>
                  <a:t>human effort </a:t>
                </a:r>
                <a:r>
                  <a:rPr lang="en-US" dirty="0"/>
                  <a:t>-&gt;  costly, slow reaction, inaccurate</a:t>
                </a:r>
              </a:p>
              <a:p>
                <a:pPr>
                  <a:buFontTx/>
                  <a:buChar char="-"/>
                </a:pPr>
                <a:r>
                  <a:rPr lang="en-US" b="1" dirty="0"/>
                  <a:t>standard cameras </a:t>
                </a:r>
                <a:r>
                  <a:rPr lang="en-US" dirty="0"/>
                  <a:t>-&gt; limited surveillance range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Our proposed methods</a:t>
                </a:r>
                <a:r>
                  <a:rPr lang="en-US" sz="2400" dirty="0"/>
                  <a:t>: leverage new technology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apply on </a:t>
                </a:r>
                <a:r>
                  <a:rPr lang="en-US" b="1" dirty="0"/>
                  <a:t>fisheye images </a:t>
                </a:r>
                <a:r>
                  <a:rPr lang="en-US" dirty="0"/>
                  <a:t>from 360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overhead camera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use </a:t>
                </a:r>
                <a:r>
                  <a:rPr lang="en-US" b="1" dirty="0"/>
                  <a:t>AI</a:t>
                </a:r>
                <a:r>
                  <a:rPr lang="en-US" dirty="0"/>
                  <a:t> agent for automatic supervision</a:t>
                </a:r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sz="2400" dirty="0"/>
                  <a:t>Aim:</a:t>
                </a:r>
                <a:r>
                  <a:rPr lang="en-US" dirty="0"/>
                  <a:t> fast and accurate</a:t>
                </a:r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1F06BB-F632-49CA-A31F-7A3690C61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2086" y="1066750"/>
                <a:ext cx="6961514" cy="3416400"/>
              </a:xfrm>
              <a:blipFill>
                <a:blip r:embed="rId3"/>
                <a:stretch>
                  <a:fillRect t="-1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1" name="Google Shape;154;p1">
            <a:extLst>
              <a:ext uri="{FF2B5EF4-FFF2-40B4-BE49-F238E27FC236}">
                <a16:creationId xmlns:a16="http://schemas.microsoft.com/office/drawing/2014/main" id="{52B59CC7-2115-4F50-8C85-B765083442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65562" y="1340924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2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Objective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8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853"/>
            <a:ext cx="7477225" cy="572700"/>
          </a:xfrm>
        </p:spPr>
        <p:txBody>
          <a:bodyPr/>
          <a:lstStyle/>
          <a:p>
            <a:r>
              <a:rPr lang="en-US" dirty="0"/>
              <a:t>2. Objective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073" y="685941"/>
            <a:ext cx="7477226" cy="3676509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>
                <a:latin typeface="Corbel" panose="020B0503020204020204" pitchFamily="34" charset="0"/>
              </a:rPr>
              <a:t>AI Model: T</a:t>
            </a:r>
            <a:r>
              <a:rPr lang="en-US" sz="1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 major components</a:t>
            </a: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Multi-Person Detector</a:t>
            </a: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locate every worker inside input frames </a:t>
            </a: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Image Classifier </a:t>
            </a: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determine whether those workers are wearing all required types of safety equipment or not.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885B0-117E-4233-8041-A98347AA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12" y="2571750"/>
            <a:ext cx="7340600" cy="19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0C0-12A5-47BD-8F51-98C40B2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87" y="123853"/>
            <a:ext cx="7477225" cy="572700"/>
          </a:xfrm>
        </p:spPr>
        <p:txBody>
          <a:bodyPr/>
          <a:lstStyle/>
          <a:p>
            <a:r>
              <a:rPr lang="en-US" dirty="0"/>
              <a:t>2. Objective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06BB-F632-49CA-A31F-7A3690C6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073" y="685941"/>
            <a:ext cx="7578572" cy="4168606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>
                <a:latin typeface="Corbel" panose="020B0503020204020204" pitchFamily="34" charset="0"/>
              </a:rPr>
              <a:t>Evaluation and Expectation:</a:t>
            </a: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Detector (</a:t>
            </a:r>
            <a:r>
              <a:rPr lang="en-US" dirty="0" err="1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RAPiD</a:t>
            </a: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HK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Average Precision </a:t>
            </a:r>
            <a:r>
              <a:rPr lang="en-US" sz="180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(with IOU = 0.5) AP50 and F-measure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expected to reach performance as in original paper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sz="1900" dirty="0">
                <a:latin typeface="Corbel" panose="020B0503020204020204" pitchFamily="34" charset="0"/>
                <a:cs typeface="Times New Roman" panose="02020603050405020304" pitchFamily="18" charset="0"/>
              </a:rPr>
              <a:t>Classifier (EfficientNetV2):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measure Accuracy, Precision and Recall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r>
              <a:rPr lang="en-US" sz="1800" dirty="0">
                <a:latin typeface="Corbel" panose="020B0503020204020204" pitchFamily="34" charset="0"/>
                <a:cs typeface="Times New Roman" panose="02020603050405020304" pitchFamily="18" charset="0"/>
              </a:rPr>
              <a:t>expected to reach 90% for each</a:t>
            </a: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endParaRPr lang="en-US" sz="19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360000">
              <a:lnSpc>
                <a:spcPct val="110000"/>
              </a:lnSpc>
              <a:spcBef>
                <a:spcPts val="600"/>
              </a:spcBef>
            </a:pPr>
            <a:r>
              <a:rPr lang="en-US" sz="1900" dirty="0">
                <a:latin typeface="Corbel" panose="020B0503020204020204" pitchFamily="34" charset="0"/>
                <a:cs typeface="Times New Roman" panose="02020603050405020304" pitchFamily="18" charset="0"/>
              </a:rPr>
              <a:t>Overall FPS: fast enough for instant reminder</a:t>
            </a:r>
          </a:p>
          <a:p>
            <a:pPr marL="817200" lvl="1">
              <a:lnSpc>
                <a:spcPct val="110000"/>
              </a:lnSpc>
              <a:spcBef>
                <a:spcPts val="600"/>
              </a:spcBef>
            </a:pPr>
            <a:endParaRPr lang="en-US" sz="1600" dirty="0"/>
          </a:p>
          <a:p>
            <a:pPr marL="1710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4894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0" y="2966695"/>
            <a:ext cx="1371718" cy="2176805"/>
          </a:xfrm>
          <a:custGeom>
            <a:avLst/>
            <a:gdLst/>
            <a:ahLst/>
            <a:cxnLst/>
            <a:rect l="l" t="t" r="r" b="b"/>
            <a:pathLst>
              <a:path w="1828958" h="2902407" extrusionOk="0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1" name="Google Shape;151;p1"/>
          <p:cNvSpPr/>
          <p:nvPr/>
        </p:nvSpPr>
        <p:spPr>
          <a:xfrm>
            <a:off x="0" y="2415073"/>
            <a:ext cx="2182534" cy="2728427"/>
          </a:xfrm>
          <a:custGeom>
            <a:avLst/>
            <a:gdLst/>
            <a:ahLst/>
            <a:cxnLst/>
            <a:rect l="l" t="t" r="r" b="b"/>
            <a:pathLst>
              <a:path w="2910045" h="3637903" extrusionOk="0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rgbClr val="0B5982"/>
          </a:solidFill>
          <a:ln>
            <a:noFill/>
          </a:ln>
        </p:spPr>
      </p:sp>
      <p:sp>
        <p:nvSpPr>
          <p:cNvPr id="152" name="Google Shape;152;p1"/>
          <p:cNvSpPr/>
          <p:nvPr/>
        </p:nvSpPr>
        <p:spPr>
          <a:xfrm>
            <a:off x="0" y="2134131"/>
            <a:ext cx="3112413" cy="3009369"/>
          </a:xfrm>
          <a:custGeom>
            <a:avLst/>
            <a:gdLst/>
            <a:ahLst/>
            <a:cxnLst/>
            <a:rect l="l" t="t" r="r" b="b"/>
            <a:pathLst>
              <a:path w="4149883" h="4012491" extrusionOk="0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rgbClr val="1186C3"/>
          </a:solidFill>
          <a:ln>
            <a:noFill/>
          </a:ln>
        </p:spPr>
      </p:sp>
      <p:sp>
        <p:nvSpPr>
          <p:cNvPr id="153" name="Google Shape;153;p1"/>
          <p:cNvSpPr/>
          <p:nvPr/>
        </p:nvSpPr>
        <p:spPr>
          <a:xfrm>
            <a:off x="0" y="2499307"/>
            <a:ext cx="2039659" cy="2644193"/>
          </a:xfrm>
          <a:custGeom>
            <a:avLst/>
            <a:gdLst/>
            <a:ahLst/>
            <a:cxnLst/>
            <a:rect l="l" t="t" r="r" b="b"/>
            <a:pathLst>
              <a:path w="2719546" h="3525590" extrusionOk="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11" name="Google Shape;154;p1">
            <a:extLst>
              <a:ext uri="{FF2B5EF4-FFF2-40B4-BE49-F238E27FC236}">
                <a16:creationId xmlns:a16="http://schemas.microsoft.com/office/drawing/2014/main" id="{52B59CC7-2115-4F50-8C85-B765083442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65562" y="1340924"/>
            <a:ext cx="7329488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rbel"/>
              <a:buNone/>
            </a:pP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3</a:t>
            </a: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br>
              <a:rPr lang="en-US" sz="41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US" sz="67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Datasets</a:t>
            </a:r>
            <a:br>
              <a:rPr lang="en-US" sz="9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69836"/>
      </p:ext>
    </p:extLst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804</Words>
  <Application>Microsoft Office PowerPoint</Application>
  <PresentationFormat>On-screen Show (16:9)</PresentationFormat>
  <Paragraphs>143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Corbel</vt:lpstr>
      <vt:lpstr>Google Sans</vt:lpstr>
      <vt:lpstr>Symbol</vt:lpstr>
      <vt:lpstr>Arial</vt:lpstr>
      <vt:lpstr>Parallax</vt:lpstr>
      <vt:lpstr>Workers Supervision for Construction Safety   </vt:lpstr>
      <vt:lpstr>Rundown</vt:lpstr>
      <vt:lpstr>1  Overview  </vt:lpstr>
      <vt:lpstr>1. Overview</vt:lpstr>
      <vt:lpstr>1. Overview</vt:lpstr>
      <vt:lpstr>2  Objective  </vt:lpstr>
      <vt:lpstr>2. Objective</vt:lpstr>
      <vt:lpstr>2. Objective</vt:lpstr>
      <vt:lpstr>3  Datasets  </vt:lpstr>
      <vt:lpstr>3. Datasets</vt:lpstr>
      <vt:lpstr>3. Datasets</vt:lpstr>
      <vt:lpstr>3. Datasets</vt:lpstr>
      <vt:lpstr>4  Methodology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 Preliminary Result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 !  QA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enhancement for workers in construction sites with Machine Learning approach</dc:title>
  <dc:creator>Trung Kien PHAM</dc:creator>
  <cp:lastModifiedBy>Trung Kien PHAM</cp:lastModifiedBy>
  <cp:revision>11</cp:revision>
  <dcterms:created xsi:type="dcterms:W3CDTF">2020-11-30T06:43:22Z</dcterms:created>
  <dcterms:modified xsi:type="dcterms:W3CDTF">2021-10-21T08:21:06Z</dcterms:modified>
</cp:coreProperties>
</file>